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71" r:id="rId3"/>
    <p:sldId id="272" r:id="rId4"/>
    <p:sldId id="276" r:id="rId5"/>
    <p:sldId id="287" r:id="rId6"/>
    <p:sldId id="281" r:id="rId7"/>
    <p:sldId id="283" r:id="rId8"/>
    <p:sldId id="280" r:id="rId9"/>
    <p:sldId id="284" r:id="rId10"/>
    <p:sldId id="286" r:id="rId11"/>
    <p:sldId id="258" r:id="rId12"/>
    <p:sldId id="257" r:id="rId13"/>
    <p:sldId id="273" r:id="rId14"/>
    <p:sldId id="261" r:id="rId15"/>
    <p:sldId id="262" r:id="rId16"/>
    <p:sldId id="279" r:id="rId17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B7B9"/>
    <a:srgbClr val="A5A5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9609-765F-4D97-A7F5-3D44EBA57492}" type="datetimeFigureOut">
              <a:rPr lang="pl-PL" smtClean="0"/>
              <a:pPr/>
              <a:t>2017-06-30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E7F6-D7AD-42FC-91D3-3BCE0B2CAB33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262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9609-765F-4D97-A7F5-3D44EBA57492}" type="datetimeFigureOut">
              <a:rPr lang="pl-PL" smtClean="0"/>
              <a:pPr/>
              <a:t>2017-06-30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E7F6-D7AD-42FC-91D3-3BCE0B2CAB3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1505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9609-765F-4D97-A7F5-3D44EBA57492}" type="datetimeFigureOut">
              <a:rPr lang="pl-PL" smtClean="0"/>
              <a:pPr/>
              <a:t>2017-06-30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E7F6-D7AD-42FC-91D3-3BCE0B2CAB3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7456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9609-765F-4D97-A7F5-3D44EBA57492}" type="datetimeFigureOut">
              <a:rPr lang="pl-PL" smtClean="0"/>
              <a:pPr/>
              <a:t>2017-06-30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E7F6-D7AD-42FC-91D3-3BCE0B2CAB3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0792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9609-765F-4D97-A7F5-3D44EBA57492}" type="datetimeFigureOut">
              <a:rPr lang="pl-PL" smtClean="0"/>
              <a:pPr/>
              <a:t>2017-06-30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E7F6-D7AD-42FC-91D3-3BCE0B2CAB3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9911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9609-765F-4D97-A7F5-3D44EBA57492}" type="datetimeFigureOut">
              <a:rPr lang="pl-PL" smtClean="0"/>
              <a:pPr/>
              <a:t>2017-06-30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E7F6-D7AD-42FC-91D3-3BCE0B2CAB3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2415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9609-765F-4D97-A7F5-3D44EBA57492}" type="datetimeFigureOut">
              <a:rPr lang="pl-PL" smtClean="0"/>
              <a:pPr/>
              <a:t>2017-06-30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E7F6-D7AD-42FC-91D3-3BCE0B2CAB3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2359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9609-765F-4D97-A7F5-3D44EBA57492}" type="datetimeFigureOut">
              <a:rPr lang="pl-PL" smtClean="0"/>
              <a:pPr/>
              <a:t>2017-06-30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E7F6-D7AD-42FC-91D3-3BCE0B2CAB3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6771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9609-765F-4D97-A7F5-3D44EBA57492}" type="datetimeFigureOut">
              <a:rPr lang="pl-PL" smtClean="0"/>
              <a:pPr/>
              <a:t>2017-06-30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E7F6-D7AD-42FC-91D3-3BCE0B2CAB3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949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9609-765F-4D97-A7F5-3D44EBA57492}" type="datetimeFigureOut">
              <a:rPr lang="pl-PL" smtClean="0"/>
              <a:pPr/>
              <a:t>2017-06-30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E7F6-D7AD-42FC-91D3-3BCE0B2CAB3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9104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9609-765F-4D97-A7F5-3D44EBA57492}" type="datetimeFigureOut">
              <a:rPr lang="pl-PL" smtClean="0"/>
              <a:pPr/>
              <a:t>2017-06-30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E7F6-D7AD-42FC-91D3-3BCE0B2CAB3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7678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9609-765F-4D97-A7F5-3D44EBA57492}" type="datetimeFigureOut">
              <a:rPr lang="pl-PL" smtClean="0"/>
              <a:pPr/>
              <a:t>2017-06-30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E7F6-D7AD-42FC-91D3-3BCE0B2CAB3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6032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9609-765F-4D97-A7F5-3D44EBA57492}" type="datetimeFigureOut">
              <a:rPr lang="pl-PL" smtClean="0"/>
              <a:pPr/>
              <a:t>2017-06-30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E7F6-D7AD-42FC-91D3-3BCE0B2CAB3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9636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9609-765F-4D97-A7F5-3D44EBA57492}" type="datetimeFigureOut">
              <a:rPr lang="pl-PL" smtClean="0"/>
              <a:pPr/>
              <a:t>2017-06-30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E7F6-D7AD-42FC-91D3-3BCE0B2CAB3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8068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9609-765F-4D97-A7F5-3D44EBA57492}" type="datetimeFigureOut">
              <a:rPr lang="pl-PL" smtClean="0"/>
              <a:pPr/>
              <a:t>2017-06-30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E7F6-D7AD-42FC-91D3-3BCE0B2CAB3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204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9609-765F-4D97-A7F5-3D44EBA57492}" type="datetimeFigureOut">
              <a:rPr lang="pl-PL" smtClean="0"/>
              <a:pPr/>
              <a:t>2017-06-30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E7F6-D7AD-42FC-91D3-3BCE0B2CAB3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1314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9609-765F-4D97-A7F5-3D44EBA57492}" type="datetimeFigureOut">
              <a:rPr lang="pl-PL" smtClean="0"/>
              <a:pPr/>
              <a:t>2017-06-30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E7F6-D7AD-42FC-91D3-3BCE0B2CAB3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6272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FDB9609-765F-4D97-A7F5-3D44EBA57492}" type="datetimeFigureOut">
              <a:rPr lang="pl-PL" smtClean="0"/>
              <a:pPr/>
              <a:t>2017-06-30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0F6E7F6-D7AD-42FC-91D3-3BCE0B2CAB3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22408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4159" y="1227965"/>
            <a:ext cx="7889358" cy="140891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>
                <a:latin typeface="Calibri" panose="020F0502020204030204" pitchFamily="34" charset="0"/>
              </a:rPr>
              <a:t>WOJEWÓDZKA</a:t>
            </a:r>
            <a:br>
              <a:rPr lang="pl-PL" sz="4000" b="1" dirty="0">
                <a:latin typeface="Calibri" panose="020F0502020204030204" pitchFamily="34" charset="0"/>
              </a:rPr>
            </a:br>
            <a:r>
              <a:rPr lang="pl-PL" sz="4000" b="1" dirty="0">
                <a:latin typeface="Calibri" panose="020F0502020204030204" pitchFamily="34" charset="0"/>
              </a:rPr>
              <a:t>RADA DIALOGU SPOŁECZNEGO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478336" y="6215507"/>
            <a:ext cx="2348480" cy="459733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</a:rPr>
              <a:t>Rzeszów, 2017-06-28</a:t>
            </a:r>
          </a:p>
        </p:txBody>
      </p:sp>
      <p:pic>
        <p:nvPicPr>
          <p:cNvPr id="4" name="Obraz 3" descr="C:\Documents and Settings\m.sosna.PODKARPACKIE\Pulpit\Prezentacja\Herb_województwo_podkarpacki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72824" y="4880596"/>
            <a:ext cx="96685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220475" y="5934670"/>
            <a:ext cx="67237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Stanisław Kruczek</a:t>
            </a:r>
          </a:p>
          <a:p>
            <a:r>
              <a:rPr lang="pl-PL" sz="2000" dirty="0"/>
              <a:t>Członek Zarządu Województwa Podkarpackiego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007502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024" y="1434480"/>
            <a:ext cx="11678691" cy="4664271"/>
          </a:xfrm>
        </p:spPr>
        <p:txBody>
          <a:bodyPr>
            <a:normAutofit/>
          </a:bodyPr>
          <a:lstStyle/>
          <a:p>
            <a:pPr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ea typeface="Times New Roman" pitchFamily="18" charset="0"/>
                <a:cs typeface="Arial" pitchFamily="34" charset="0"/>
              </a:rPr>
              <a:t>Zgodnie z ustawą o działalności leczniczej art. 59 pkt. 2 podmiot tworzący </a:t>
            </a:r>
            <a:r>
              <a:rPr lang="pl-PL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itchFamily="18" charset="0"/>
                <a:cs typeface="Arial" pitchFamily="34" charset="0"/>
              </a:rPr>
              <a:t>sp</a:t>
            </a: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itchFamily="18" charset="0"/>
                <a:cs typeface="Arial" pitchFamily="34" charset="0"/>
              </a:rPr>
              <a:t>zoz</a:t>
            </a: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ea typeface="Times New Roman" pitchFamily="18" charset="0"/>
                <a:cs typeface="Arial" pitchFamily="34" charset="0"/>
              </a:rPr>
              <a:t> jest zobowiązany w terminie 9 </a:t>
            </a:r>
            <a:r>
              <a:rPr lang="pl-PL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itchFamily="18" charset="0"/>
                <a:cs typeface="Arial" pitchFamily="34" charset="0"/>
              </a:rPr>
              <a:t>m-cy</a:t>
            </a: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ea typeface="Times New Roman" pitchFamily="18" charset="0"/>
                <a:cs typeface="Arial" pitchFamily="34" charset="0"/>
              </a:rPr>
              <a:t> od upływu terminu zatwierdzenia sprawozdania finansowego </a:t>
            </a:r>
            <a:r>
              <a:rPr lang="pl-PL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itchFamily="18" charset="0"/>
                <a:cs typeface="Arial" pitchFamily="34" charset="0"/>
              </a:rPr>
              <a:t>sp</a:t>
            </a: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itchFamily="18" charset="0"/>
                <a:cs typeface="Arial" pitchFamily="34" charset="0"/>
              </a:rPr>
              <a:t>zoz</a:t>
            </a: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ea typeface="Times New Roman" pitchFamily="18" charset="0"/>
                <a:cs typeface="Arial" pitchFamily="34" charset="0"/>
              </a:rPr>
              <a:t>, pokryć stratę netto za rok obrotowy tego zakładu, jeżeli wynik ten, po dodaniu amortyzacji, ma wartość ujemną – do wysokości tej wartości lub w ciągu 12 miesięcy wydać rozporządzenie, zarządzenie albo podjąć uchwałę o likwidacji </a:t>
            </a:r>
            <a:r>
              <a:rPr lang="pl-PL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itchFamily="18" charset="0"/>
                <a:cs typeface="Arial" pitchFamily="34" charset="0"/>
              </a:rPr>
              <a:t>spzoz</a:t>
            </a: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ea typeface="Times New Roman" pitchFamily="18" charset="0"/>
                <a:cs typeface="Arial" pitchFamily="34" charset="0"/>
              </a:rPr>
              <a:t>Kwoty przeznaczone na ten cel: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pl-PL" dirty="0">
              <a:solidFill>
                <a:schemeClr val="bg1"/>
              </a:solidFill>
              <a:latin typeface="Calibri" panose="020F0502020204030204" pitchFamily="34" charset="0"/>
              <a:ea typeface="Times New Roman" pitchFamily="18" charset="0"/>
              <a:cs typeface="Arial" pitchFamily="34" charset="0"/>
            </a:endParaRPr>
          </a:p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ea typeface="Times New Roman" pitchFamily="18" charset="0"/>
                <a:cs typeface="Arial" pitchFamily="34" charset="0"/>
              </a:rPr>
              <a:t>									2012	-	5 932 509 zł</a:t>
            </a:r>
          </a:p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ea typeface="Times New Roman" pitchFamily="18" charset="0"/>
                <a:cs typeface="Arial" pitchFamily="34" charset="0"/>
              </a:rPr>
              <a:t>									2013	-	4 005 787 zł</a:t>
            </a:r>
          </a:p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ea typeface="Times New Roman" pitchFamily="18" charset="0"/>
                <a:cs typeface="Arial" pitchFamily="34" charset="0"/>
              </a:rPr>
              <a:t>									2014	-	14 531 658 zł</a:t>
            </a:r>
          </a:p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									2015	-	28 746 866 zł</a:t>
            </a:r>
          </a:p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									2016	-	</a:t>
            </a:r>
            <a:r>
              <a:rPr lang="pl-PL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41 875 113 zł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88200" y="625045"/>
            <a:ext cx="8272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Calibri" panose="020F0502020204030204" pitchFamily="34" charset="0"/>
              </a:rPr>
              <a:t>Pokrycie ujemnego wyniku finansowego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82" y="3339669"/>
            <a:ext cx="3461708" cy="260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40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56613" y="891629"/>
            <a:ext cx="5395681" cy="501249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Połączenie przemyskich szpitali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63248" y="1514247"/>
            <a:ext cx="6867172" cy="3985404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l-PL" sz="2000" cap="none" dirty="0">
                <a:solidFill>
                  <a:schemeClr val="bg1"/>
                </a:solidFill>
                <a:latin typeface="Calibri" panose="020F0502020204030204" pitchFamily="34" charset="0"/>
              </a:rPr>
              <a:t>Uchwałą Sejmiku Województwa Podkarpackiego Nr XIV/237/15 z dnia 26 października 2015 r. połączono  Szpital Miejski w Przemyślu z Obwodem Lecznictwa Kolejowego w Przemyślu i  z dniem 1 marca 2016 r. powstał </a:t>
            </a:r>
            <a:r>
              <a:rPr lang="pl-PL" sz="2000" u="sng" cap="none" dirty="0">
                <a:solidFill>
                  <a:schemeClr val="bg1"/>
                </a:solidFill>
                <a:latin typeface="Calibri" panose="020F0502020204030204" pitchFamily="34" charset="0"/>
              </a:rPr>
              <a:t>Szpital Wojewódzki OLK w Przemyślu</a:t>
            </a:r>
            <a:r>
              <a:rPr lang="pl-PL" sz="2000" cap="none" dirty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l-PL" sz="2000" cap="none" dirty="0">
                <a:solidFill>
                  <a:schemeClr val="bg1"/>
                </a:solidFill>
                <a:latin typeface="Calibri" panose="020F0502020204030204" pitchFamily="34" charset="0"/>
              </a:rPr>
              <a:t>Uchwałą Sejmiku Województwa Podkarpackiego Nr XXIX/526/16 z dnia 28 listopada 2016 r.  połączono Szpital Wojewódzki OLK w Przemyślu z Wojewódzkim Szpitalem im. Św. Ojca Pio w Przemyślu.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l-PL" sz="2000" cap="none" dirty="0">
                <a:solidFill>
                  <a:schemeClr val="bg1"/>
                </a:solidFill>
                <a:latin typeface="Calibri" panose="020F0502020204030204" pitchFamily="34" charset="0"/>
              </a:rPr>
              <a:t>Od 3 kwietnia 2017 r.  połączone szpitale funkcjonują pod nazwą </a:t>
            </a:r>
            <a:r>
              <a:rPr lang="pl-PL" sz="2000" u="sng" cap="none" dirty="0">
                <a:solidFill>
                  <a:schemeClr val="bg1"/>
                </a:solidFill>
                <a:latin typeface="Calibri" panose="020F0502020204030204" pitchFamily="34" charset="0"/>
              </a:rPr>
              <a:t>Wojewódzki Szpital  im. Św. Ojca Pio w Przemyślu</a:t>
            </a:r>
            <a:r>
              <a:rPr lang="pl-PL" sz="2000" u="sng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endParaRPr lang="pl-PL" sz="2000" cap="none" dirty="0">
              <a:latin typeface="Calibri" panose="020F0502020204030204" pitchFamily="34" charset="0"/>
            </a:endParaRPr>
          </a:p>
          <a:p>
            <a:pPr lvl="0">
              <a:lnSpc>
                <a:spcPct val="170000"/>
              </a:lnSpc>
            </a:pPr>
            <a:endParaRPr lang="pl-PL" sz="2000" cap="none" dirty="0">
              <a:latin typeface="Calibri" panose="020F0502020204030204" pitchFamily="34" charset="0"/>
            </a:endParaRPr>
          </a:p>
          <a:p>
            <a:pPr lvl="0">
              <a:lnSpc>
                <a:spcPct val="170000"/>
              </a:lnSpc>
            </a:pPr>
            <a:endParaRPr lang="pl-PL" sz="2000" cap="none" dirty="0">
              <a:latin typeface="Calibri" panose="020F0502020204030204" pitchFamily="34" charset="0"/>
            </a:endParaRPr>
          </a:p>
          <a:p>
            <a:endParaRPr lang="pl-PL" sz="2000" cap="none" dirty="0">
              <a:solidFill>
                <a:schemeClr val="tx1"/>
              </a:solidFill>
            </a:endParaRPr>
          </a:p>
          <a:p>
            <a:endParaRPr lang="pl-PL" sz="2000" cap="none" dirty="0">
              <a:solidFill>
                <a:schemeClr val="tx1"/>
              </a:solidFill>
            </a:endParaRPr>
          </a:p>
          <a:p>
            <a:endParaRPr lang="pl-PL" sz="2000" cap="none" dirty="0">
              <a:solidFill>
                <a:schemeClr val="tx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82297" y="1907377"/>
            <a:ext cx="4206605" cy="2767824"/>
          </a:xfrm>
          <a:prstGeom prst="rect">
            <a:avLst/>
          </a:prstGeom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263248" y="293298"/>
            <a:ext cx="3351219" cy="47544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400" dirty="0">
                <a:latin typeface="Calibri" panose="020F0502020204030204" pitchFamily="34" charset="0"/>
              </a:rPr>
              <a:t>Działania naprawcze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67" y="5499651"/>
            <a:ext cx="1370227" cy="109618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250" y="5499651"/>
            <a:ext cx="1370227" cy="1096182"/>
          </a:xfrm>
          <a:prstGeom prst="rect">
            <a:avLst/>
          </a:prstGeom>
        </p:spPr>
      </p:pic>
      <p:sp>
        <p:nvSpPr>
          <p:cNvPr id="8" name="Strzałka w lewo i prawo 7"/>
          <p:cNvSpPr/>
          <p:nvPr/>
        </p:nvSpPr>
        <p:spPr>
          <a:xfrm>
            <a:off x="2606288" y="6492316"/>
            <a:ext cx="1227167" cy="103517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3144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09430" y="1762897"/>
            <a:ext cx="8396047" cy="3039762"/>
          </a:xfrm>
        </p:spPr>
        <p:txBody>
          <a:bodyPr>
            <a:normAutofit/>
          </a:bodyPr>
          <a:lstStyle/>
          <a:p>
            <a:pPr algn="just"/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</a:rPr>
              <a:t>Uchwałą Sejmiku Województwa Podkarpackiego opublikowaną w Dzienniku Urzędowym Województwa Podkarpackiego dokonano w ramach działań konsolidacyjnych połączenia Klinicznego Szpitala Wojewódzkiego Nr 1 im. F. Chopina w Rzeszowie z Podkarpackim Centrum Chorób Płuc w Rzeszowie. </a:t>
            </a:r>
          </a:p>
          <a:p>
            <a:pPr marL="0" indent="0" algn="just">
              <a:buNone/>
            </a:pPr>
            <a:endParaRPr lang="pl-PL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</a:rPr>
              <a:t>Dnia 3 kwietnia 2017 r. dokonano wpisu do KRS i od tej daty szpitale połączone funkcjonują pod nazwą Kliniczny Szpital Wojewódzki Nr 1 im. F. Chopina w Rzeszowie.</a:t>
            </a:r>
            <a:endParaRPr lang="pl-PL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847" y="1762897"/>
            <a:ext cx="3254583" cy="2566549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263248" y="293298"/>
            <a:ext cx="3351219" cy="47544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400" dirty="0">
                <a:latin typeface="Calibri" panose="020F0502020204030204" pitchFamily="34" charset="0"/>
              </a:rPr>
              <a:t>Działania naprawcze</a:t>
            </a: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3256613" y="891629"/>
            <a:ext cx="5395681" cy="50124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Połączenie RZESZOWSKICH szpitali 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282" y="4802659"/>
            <a:ext cx="1370227" cy="109618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265" y="4802659"/>
            <a:ext cx="1370227" cy="1096182"/>
          </a:xfrm>
          <a:prstGeom prst="rect">
            <a:avLst/>
          </a:prstGeom>
        </p:spPr>
      </p:pic>
      <p:sp>
        <p:nvSpPr>
          <p:cNvPr id="2" name="Strzałka w lewo i prawo 1"/>
          <p:cNvSpPr/>
          <p:nvPr/>
        </p:nvSpPr>
        <p:spPr>
          <a:xfrm>
            <a:off x="5746303" y="5795324"/>
            <a:ext cx="1227167" cy="103517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5337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30666" y="2048968"/>
            <a:ext cx="105715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powstanie szpitala uniwersyteckiego na bazie  </a:t>
            </a:r>
            <a:r>
              <a:rPr lang="pl-PL" sz="2000" u="sng" dirty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połączonego</a:t>
            </a:r>
            <a:r>
              <a:rPr lang="pl-PL" sz="2000" dirty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Klinicznego Szpitala Wojewódzkiego     Nr 1 w Rzeszowie i Podkarpackiego Centrum Chorób Płuc w Rzeszowie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podniesienie standardów ochrony zdrowia mieszkańców Podkarpacia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zwiększenie dostępności do świadczeń medycznych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kształcenie kadry medycznej dla podkarpackiej służby zdrowia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współpraca z innymi podkarpackimi szpitalami (tworząc kliniki)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263248" y="293298"/>
            <a:ext cx="3351219" cy="47544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400" dirty="0">
                <a:latin typeface="Calibri" panose="020F0502020204030204" pitchFamily="34" charset="0"/>
              </a:rPr>
              <a:t>Działania naprawcze</a:t>
            </a: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2894303" y="1024064"/>
            <a:ext cx="5395681" cy="50124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SZPITAL UNIWERSYTECKI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052" y="4459856"/>
            <a:ext cx="2320506" cy="232050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890" y="4666890"/>
            <a:ext cx="2421560" cy="193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25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1139" y="768745"/>
            <a:ext cx="11500021" cy="1136122"/>
          </a:xfrm>
        </p:spPr>
        <p:txBody>
          <a:bodyPr>
            <a:noAutofit/>
          </a:bodyPr>
          <a:lstStyle/>
          <a:p>
            <a:pPr algn="ctr"/>
            <a:br>
              <a:rPr lang="pl-PL" sz="2400" dirty="0">
                <a:solidFill>
                  <a:schemeClr val="bg2"/>
                </a:solidFill>
                <a:latin typeface="Calibri Light" panose="020F0302020204030204" pitchFamily="34" charset="0"/>
              </a:rPr>
            </a:br>
            <a:r>
              <a:rPr lang="pl-PL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Zmiana Dyrektora w Klinicznym Szpitalu Wojewódzkim Nr 2</a:t>
            </a:r>
            <a:br>
              <a:rPr lang="pl-PL" sz="2400" b="1" dirty="0">
                <a:solidFill>
                  <a:schemeClr val="bg2"/>
                </a:solidFill>
                <a:latin typeface="Calibri" panose="020F0502020204030204" pitchFamily="34" charset="0"/>
              </a:rPr>
            </a:br>
            <a:r>
              <a:rPr lang="pl-PL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 im. Św. Jadwigi Królowej w Rzeszowie</a:t>
            </a:r>
            <a:br>
              <a:rPr lang="pl-PL" sz="2400" dirty="0">
                <a:solidFill>
                  <a:schemeClr val="bg2"/>
                </a:solidFill>
                <a:latin typeface="Calibri Light" panose="020F0302020204030204" pitchFamily="34" charset="0"/>
              </a:rPr>
            </a:br>
            <a:endParaRPr lang="pl-PL" sz="24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5503" y="1904866"/>
            <a:ext cx="10198443" cy="3900711"/>
          </a:xfrm>
        </p:spPr>
        <p:txBody>
          <a:bodyPr>
            <a:normAutofit/>
          </a:bodyPr>
          <a:lstStyle/>
          <a:p>
            <a:pPr algn="just" hangingPunct="0"/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</a:rPr>
              <a:t>Uchwałą Nr 281/5592/17 Zarząd Województwa Podkarpackiego z dnia 7 marca 2017 r. powołał komisję konkursową do przeprowadzenia konkursu na stanowisko dyrektora Klinicznego Szpitala Wojewódzkiego Nr 2 im. Św. Jadwigi Królowej w Rzeszowie. </a:t>
            </a:r>
          </a:p>
          <a:p>
            <a:pPr algn="just" hangingPunct="0"/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just" hangingPunct="0"/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</a:rPr>
              <a:t>Komisja Konkursowa odbyła posiedzenie w dniu 11 kwietnia </a:t>
            </a:r>
            <a:r>
              <a:rPr lang="pl-PL" dirty="0" err="1">
                <a:solidFill>
                  <a:schemeClr val="bg1"/>
                </a:solidFill>
                <a:latin typeface="Calibri" panose="020F0502020204030204" pitchFamily="34" charset="0"/>
              </a:rPr>
              <a:t>br</a:t>
            </a: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</a:rPr>
              <a:t> . W dniu 5 maja 2017 r. przeprowadziła rozmowy z kandydatami oraz wybrała w głosowaniu tajnym Pana Krzysztofa Bałatę i rekomendowała go na stanowisko dyrektora.</a:t>
            </a:r>
          </a:p>
          <a:p>
            <a:pPr algn="just" hangingPunct="0"/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just" hangingPunct="0"/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</a:rPr>
              <a:t>Z dniem 26 maja br. powołano Pana Krzysztofa Bałatę na stanowisko Dyrektora  Klinicznego Szpitala Wojewódzkiego Nr 2 im. Św. Jadwigi Królowej w Rzeszowie. 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263248" y="293298"/>
            <a:ext cx="3351219" cy="47544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400" dirty="0">
                <a:latin typeface="Calibri" panose="020F0502020204030204" pitchFamily="34" charset="0"/>
              </a:rPr>
              <a:t>Działania naprawcze</a:t>
            </a:r>
          </a:p>
        </p:txBody>
      </p:sp>
    </p:spTree>
    <p:extLst>
      <p:ext uri="{BB962C8B-B14F-4D97-AF65-F5344CB8AC3E}">
        <p14:creationId xmlns:p14="http://schemas.microsoft.com/office/powerpoint/2010/main" val="4263978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1" y="0"/>
            <a:ext cx="10058402" cy="3429000"/>
          </a:xfrm>
        </p:spPr>
        <p:txBody>
          <a:bodyPr>
            <a:normAutofit/>
          </a:bodyPr>
          <a:lstStyle/>
          <a:p>
            <a:pPr algn="ctr"/>
            <a:br>
              <a:rPr lang="pl-PL" b="1" dirty="0">
                <a:latin typeface="Calibri Light" panose="020F0302020204030204" pitchFamily="34" charset="0"/>
              </a:rPr>
            </a:br>
            <a:r>
              <a:rPr lang="pl-PL" sz="2400" dirty="0">
                <a:solidFill>
                  <a:schemeClr val="bg2"/>
                </a:solidFill>
                <a:latin typeface="Calibri" panose="020F0502020204030204" pitchFamily="34" charset="0"/>
              </a:rPr>
              <a:t>Restrukturyzacja zadłużenia szpitali wojewódzkich</a:t>
            </a:r>
            <a:br>
              <a:rPr lang="pl-PL" sz="2400" dirty="0">
                <a:solidFill>
                  <a:schemeClr val="bg2"/>
                </a:solidFill>
                <a:latin typeface="Calibri" panose="020F0502020204030204" pitchFamily="34" charset="0"/>
              </a:rPr>
            </a:br>
            <a:br>
              <a:rPr lang="pl-PL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pl-PL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3"/>
          </p:nvPr>
        </p:nvSpPr>
        <p:spPr>
          <a:xfrm>
            <a:off x="565691" y="1897811"/>
            <a:ext cx="10458867" cy="107830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r>
              <a:rPr lang="pl-PL" sz="2000" cap="none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 związku z pogorszającą się sytuacją finansową podmiotów leczniczych nadzorowanych przez samorząd województwa podkarpackiego konieczne było skoordynowanie na poziomie właścicielskim działań przeciwdziałających zwiększaniu zadłużenia i stymulujących do jego redukcji.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idx="1"/>
          </p:nvPr>
        </p:nvSpPr>
        <p:spPr>
          <a:xfrm>
            <a:off x="4310307" y="3277781"/>
            <a:ext cx="7602772" cy="213960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chemeClr val="bg1"/>
                </a:solidFill>
                <a:latin typeface="Calibri" panose="020F0502020204030204" pitchFamily="34" charset="0"/>
              </a:rPr>
              <a:t>Przyznano środki w budżecie województwa na 2017 r w kwocie 324,7 tys. zł. na wykonanie i dostarczenie opracowań eksperckich: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Program rozwoju szpitali nadzorowanych przez Województwo Podkarpackie, w okresie do 2030 r.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Programy naprawcze dla Podmiotów leczniczych  (5 szpitali).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pl-PL" sz="200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pl-PL" sz="200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 drodze zamówienia publicznego wybrano firmę Know-How.</a:t>
            </a:r>
          </a:p>
          <a:p>
            <a:endParaRPr lang="pl-PL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sz="2000" dirty="0">
              <a:latin typeface="Calibri" panose="020F0502020204030204" pitchFamily="34" charset="0"/>
            </a:endParaRPr>
          </a:p>
          <a:p>
            <a:pPr algn="just"/>
            <a:endParaRPr lang="pl-PL" sz="2000" dirty="0">
              <a:latin typeface="Calibri" panose="020F0502020204030204" pitchFamily="34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691" y="3534335"/>
            <a:ext cx="3542083" cy="2280102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263248" y="293298"/>
            <a:ext cx="3351219" cy="47544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400" dirty="0">
                <a:latin typeface="Calibri" panose="020F0502020204030204" pitchFamily="34" charset="0"/>
              </a:rPr>
              <a:t>Działania naprawcze</a:t>
            </a:r>
          </a:p>
        </p:txBody>
      </p:sp>
    </p:spTree>
    <p:extLst>
      <p:ext uri="{BB962C8B-B14F-4D97-AF65-F5344CB8AC3E}">
        <p14:creationId xmlns:p14="http://schemas.microsoft.com/office/powerpoint/2010/main" val="1493468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50290" y="2238034"/>
            <a:ext cx="5731665" cy="858850"/>
          </a:xfrm>
        </p:spPr>
        <p:txBody>
          <a:bodyPr>
            <a:normAutofit/>
          </a:bodyPr>
          <a:lstStyle/>
          <a:p>
            <a:r>
              <a:rPr lang="pl-PL" sz="4000" dirty="0">
                <a:solidFill>
                  <a:schemeClr val="tx1"/>
                </a:solidFill>
                <a:latin typeface="Calibri" panose="020F0502020204030204" pitchFamily="34" charset="0"/>
              </a:rPr>
              <a:t>DZIĘKUJĘ ZA UWAGĘ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20475" y="5934670"/>
            <a:ext cx="67237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Stanisław Kruczek</a:t>
            </a:r>
          </a:p>
          <a:p>
            <a:r>
              <a:rPr lang="pl-PL" sz="2000" dirty="0"/>
              <a:t>Członek Zarządu Województwa Podkarpackiego</a:t>
            </a:r>
          </a:p>
          <a:p>
            <a:endParaRPr lang="pl-PL" sz="2000" dirty="0"/>
          </a:p>
        </p:txBody>
      </p:sp>
      <p:pic>
        <p:nvPicPr>
          <p:cNvPr id="5" name="Obraz 4" descr="C:\Documents and Settings\m.sosna.PODKARPACKIE\Pulpit\Prezentacja\Herb_województwo_podkarpacki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76341" y="5493072"/>
            <a:ext cx="96685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0604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60930" y="1897593"/>
            <a:ext cx="10000264" cy="3319849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ClrTx/>
              <a:buFont typeface="Wingdings" panose="05000000000000000000" pitchFamily="2" charset="2"/>
              <a:buChar char="§"/>
            </a:pPr>
            <a:r>
              <a:rPr lang="pl-PL" sz="3100" dirty="0">
                <a:solidFill>
                  <a:schemeClr val="bg1"/>
                </a:solidFill>
                <a:latin typeface="Calibri" panose="020F0502020204030204" pitchFamily="34" charset="0"/>
              </a:rPr>
              <a:t>Szpitale wielospecjalistyczne – 5 </a:t>
            </a:r>
          </a:p>
          <a:p>
            <a:pPr marL="457200" indent="-457200">
              <a:buClrTx/>
              <a:buFont typeface="Wingdings" panose="05000000000000000000" pitchFamily="2" charset="2"/>
              <a:buChar char="§"/>
            </a:pPr>
            <a:r>
              <a:rPr lang="pl-PL" sz="3100" dirty="0">
                <a:solidFill>
                  <a:schemeClr val="bg1"/>
                </a:solidFill>
                <a:latin typeface="Calibri" panose="020F0502020204030204" pitchFamily="34" charset="0"/>
              </a:rPr>
              <a:t>Szpitale specjalistyczne – 2   (dla psychicznie i nerwowo chorych)</a:t>
            </a:r>
          </a:p>
          <a:p>
            <a:pPr marL="457200" indent="-457200">
              <a:buClrTx/>
              <a:buFont typeface="Wingdings" panose="05000000000000000000" pitchFamily="2" charset="2"/>
              <a:buChar char="§"/>
            </a:pPr>
            <a:r>
              <a:rPr lang="pl-PL" sz="3100" dirty="0">
                <a:solidFill>
                  <a:schemeClr val="bg1"/>
                </a:solidFill>
                <a:latin typeface="Calibri" panose="020F0502020204030204" pitchFamily="34" charset="0"/>
              </a:rPr>
              <a:t>Ośrodki Leczenia Uzależnień – 2 </a:t>
            </a:r>
          </a:p>
          <a:p>
            <a:pPr marL="457200" indent="-457200">
              <a:buClrTx/>
              <a:buFont typeface="Wingdings" panose="05000000000000000000" pitchFamily="2" charset="2"/>
              <a:buChar char="§"/>
            </a:pPr>
            <a:r>
              <a:rPr lang="pl-PL" sz="3100" dirty="0">
                <a:solidFill>
                  <a:schemeClr val="bg1"/>
                </a:solidFill>
                <a:latin typeface="Calibri" panose="020F0502020204030204" pitchFamily="34" charset="0"/>
              </a:rPr>
              <a:t>Wojewódzki Zespół Specjalistyczny – 1  </a:t>
            </a:r>
          </a:p>
          <a:p>
            <a:pPr marL="457200" indent="-457200">
              <a:buClrTx/>
              <a:buFont typeface="Wingdings" panose="05000000000000000000" pitchFamily="2" charset="2"/>
              <a:buChar char="§"/>
            </a:pPr>
            <a:r>
              <a:rPr lang="pl-PL" sz="3100" dirty="0">
                <a:solidFill>
                  <a:schemeClr val="bg1"/>
                </a:solidFill>
                <a:latin typeface="Calibri" panose="020F0502020204030204" pitchFamily="34" charset="0"/>
              </a:rPr>
              <a:t>Obwód Lecznictwa Kolejowego – 1 </a:t>
            </a:r>
          </a:p>
          <a:p>
            <a:pPr marL="457200" indent="-457200">
              <a:buClrTx/>
              <a:buFont typeface="Wingdings" panose="05000000000000000000" pitchFamily="2" charset="2"/>
              <a:buChar char="§"/>
            </a:pPr>
            <a:r>
              <a:rPr lang="pl-PL" sz="3100" dirty="0">
                <a:solidFill>
                  <a:schemeClr val="bg1"/>
                </a:solidFill>
                <a:latin typeface="Calibri" panose="020F0502020204030204" pitchFamily="34" charset="0"/>
              </a:rPr>
              <a:t>Wojewódzka Stacja Pogotowia  Ratunkowego – 1  </a:t>
            </a:r>
          </a:p>
          <a:p>
            <a:pPr marL="457200" indent="-457200">
              <a:buClrTx/>
              <a:buFont typeface="Wingdings" panose="05000000000000000000" pitchFamily="2" charset="2"/>
              <a:buChar char="§"/>
            </a:pPr>
            <a:r>
              <a:rPr lang="pl-PL" sz="3100" dirty="0">
                <a:solidFill>
                  <a:schemeClr val="bg1"/>
                </a:solidFill>
                <a:latin typeface="Calibri" panose="020F0502020204030204" pitchFamily="34" charset="0"/>
              </a:rPr>
              <a:t>Wojewódzki Ośrodek Medycyny Pracy – 1 </a:t>
            </a:r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29609" y="446567"/>
            <a:ext cx="10366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Samorząd Województwa Podkarpackiego jest organem tworzącym</a:t>
            </a:r>
          </a:p>
          <a:p>
            <a:r>
              <a:rPr lang="pl-PL" sz="2400" dirty="0"/>
              <a:t>dla 13 podmiotów leczniczych: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316" y="4341128"/>
            <a:ext cx="2915028" cy="233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47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42261" y="1188068"/>
            <a:ext cx="10458987" cy="527652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defRPr/>
            </a:pPr>
            <a:r>
              <a:rPr lang="pl-PL" sz="8000" kern="0" dirty="0">
                <a:solidFill>
                  <a:schemeClr val="bg1"/>
                </a:solidFill>
                <a:latin typeface="Calibri" panose="020F0502020204030204" pitchFamily="34" charset="0"/>
              </a:rPr>
              <a:t>W ramach prowadzonej działalności </a:t>
            </a:r>
            <a:r>
              <a:rPr lang="pl-PL" sz="8000" b="1" kern="0" dirty="0">
                <a:solidFill>
                  <a:schemeClr val="bg1"/>
                </a:solidFill>
                <a:latin typeface="Calibri" panose="020F0502020204030204" pitchFamily="34" charset="0"/>
              </a:rPr>
              <a:t>w podmiotach leczniczych </a:t>
            </a:r>
            <a:r>
              <a:rPr lang="pl-PL" sz="8000" kern="0" dirty="0">
                <a:solidFill>
                  <a:schemeClr val="bg1"/>
                </a:solidFill>
                <a:latin typeface="Calibri" panose="020F0502020204030204" pitchFamily="34" charset="0"/>
              </a:rPr>
              <a:t>nadzorowanych przez</a:t>
            </a:r>
          </a:p>
          <a:p>
            <a:pPr>
              <a:lnSpc>
                <a:spcPct val="170000"/>
              </a:lnSpc>
              <a:defRPr/>
            </a:pPr>
            <a:r>
              <a:rPr lang="pl-PL" sz="8000" kern="0" dirty="0">
                <a:solidFill>
                  <a:schemeClr val="bg1"/>
                </a:solidFill>
                <a:latin typeface="Calibri" panose="020F0502020204030204" pitchFamily="34" charset="0"/>
              </a:rPr>
              <a:t>Samorząd Województwa Podkarpackiego </a:t>
            </a:r>
            <a:r>
              <a:rPr lang="pl-PL" sz="8000" b="1" kern="0" dirty="0">
                <a:solidFill>
                  <a:schemeClr val="bg1"/>
                </a:solidFill>
                <a:latin typeface="Calibri" panose="020F0502020204030204" pitchFamily="34" charset="0"/>
              </a:rPr>
              <a:t>utworzono  ponad 8 710 etatów*</a:t>
            </a:r>
            <a:r>
              <a:rPr lang="pl-PL" sz="8000" kern="0" dirty="0">
                <a:solidFill>
                  <a:schemeClr val="bg1"/>
                </a:solidFill>
                <a:latin typeface="Calibri" panose="020F0502020204030204" pitchFamily="34" charset="0"/>
              </a:rPr>
              <a:t>, w tym:</a:t>
            </a:r>
          </a:p>
          <a:p>
            <a:pPr marL="742950" lvl="1" indent="-285750" algn="l">
              <a:lnSpc>
                <a:spcPct val="170000"/>
              </a:lnSpc>
              <a:buFont typeface="Wingdings" panose="05000000000000000000" pitchFamily="2" charset="2"/>
              <a:buChar char="v"/>
              <a:defRPr/>
            </a:pPr>
            <a:r>
              <a:rPr lang="pl-PL" sz="8000" kern="0" dirty="0">
                <a:solidFill>
                  <a:schemeClr val="bg1"/>
                </a:solidFill>
                <a:latin typeface="Calibri" panose="020F0502020204030204" pitchFamily="34" charset="0"/>
              </a:rPr>
              <a:t>664 etaty lekarzy</a:t>
            </a:r>
          </a:p>
          <a:p>
            <a:pPr marL="742950" lvl="1" indent="-285750" algn="l">
              <a:lnSpc>
                <a:spcPct val="170000"/>
              </a:lnSpc>
              <a:buFont typeface="Wingdings" panose="05000000000000000000" pitchFamily="2" charset="2"/>
              <a:buChar char="v"/>
              <a:defRPr/>
            </a:pPr>
            <a:r>
              <a:rPr lang="pl-PL" sz="8000" kern="0" dirty="0">
                <a:solidFill>
                  <a:schemeClr val="bg1"/>
                </a:solidFill>
                <a:latin typeface="Calibri" panose="020F0502020204030204" pitchFamily="34" charset="0"/>
              </a:rPr>
              <a:t>340 etaty rezydentów</a:t>
            </a:r>
          </a:p>
          <a:p>
            <a:pPr marL="742950" lvl="1" indent="-285750" algn="l">
              <a:lnSpc>
                <a:spcPct val="170000"/>
              </a:lnSpc>
              <a:buFont typeface="Wingdings" panose="05000000000000000000" pitchFamily="2" charset="2"/>
              <a:buChar char="v"/>
              <a:defRPr/>
            </a:pPr>
            <a:r>
              <a:rPr lang="pl-PL" sz="8000" kern="0" dirty="0">
                <a:solidFill>
                  <a:schemeClr val="bg1"/>
                </a:solidFill>
                <a:latin typeface="Calibri" panose="020F0502020204030204" pitchFamily="34" charset="0"/>
              </a:rPr>
              <a:t>77 etaty stażystów</a:t>
            </a:r>
          </a:p>
          <a:p>
            <a:pPr marL="742950" lvl="1" indent="-285750" algn="l">
              <a:lnSpc>
                <a:spcPct val="170000"/>
              </a:lnSpc>
              <a:buFont typeface="Wingdings" panose="05000000000000000000" pitchFamily="2" charset="2"/>
              <a:buChar char="v"/>
              <a:defRPr/>
            </a:pPr>
            <a:r>
              <a:rPr lang="pl-PL" sz="8000" kern="0" dirty="0">
                <a:solidFill>
                  <a:schemeClr val="bg1"/>
                </a:solidFill>
                <a:latin typeface="Calibri" panose="020F0502020204030204" pitchFamily="34" charset="0"/>
              </a:rPr>
              <a:t>3 349 etaty pielęgniarek</a:t>
            </a:r>
          </a:p>
          <a:p>
            <a:pPr marL="742950" lvl="1" indent="-285750" algn="l">
              <a:lnSpc>
                <a:spcPct val="170000"/>
              </a:lnSpc>
              <a:buFont typeface="Wingdings" panose="05000000000000000000" pitchFamily="2" charset="2"/>
              <a:buChar char="v"/>
              <a:defRPr/>
            </a:pPr>
            <a:r>
              <a:rPr lang="pl-PL" sz="8000" kern="0" dirty="0">
                <a:solidFill>
                  <a:schemeClr val="bg1"/>
                </a:solidFill>
                <a:latin typeface="Calibri" panose="020F0502020204030204" pitchFamily="34" charset="0"/>
              </a:rPr>
              <a:t>457 etaty położnych</a:t>
            </a:r>
          </a:p>
          <a:p>
            <a:pPr marL="742950" lvl="1" indent="-285750" algn="l">
              <a:lnSpc>
                <a:spcPct val="170000"/>
              </a:lnSpc>
              <a:buFont typeface="Wingdings" panose="05000000000000000000" pitchFamily="2" charset="2"/>
              <a:buChar char="v"/>
              <a:defRPr/>
            </a:pPr>
            <a:r>
              <a:rPr lang="pl-PL" sz="8000" kern="0" dirty="0">
                <a:solidFill>
                  <a:schemeClr val="bg1"/>
                </a:solidFill>
                <a:latin typeface="Calibri" panose="020F0502020204030204" pitchFamily="34" charset="0"/>
              </a:rPr>
              <a:t>3821 etaty pozostałych pracowników</a:t>
            </a:r>
          </a:p>
          <a:p>
            <a:pPr algn="r">
              <a:lnSpc>
                <a:spcPct val="170000"/>
              </a:lnSpc>
              <a:defRPr/>
            </a:pPr>
            <a:r>
              <a:rPr lang="pl-PL" sz="5600" kern="0" dirty="0">
                <a:solidFill>
                  <a:schemeClr val="bg1"/>
                </a:solidFill>
                <a:latin typeface="Calibri" panose="020F0502020204030204" pitchFamily="34" charset="0"/>
              </a:rPr>
              <a:t>*dane na koniec marca 2017 r.,  bez danych dotyczących lekarzy zatrudnionych na kontraktach</a:t>
            </a:r>
          </a:p>
          <a:p>
            <a:endParaRPr lang="pl-PL" i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42261" y="545067"/>
            <a:ext cx="2036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Zatrudnienie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377" y="3313812"/>
            <a:ext cx="2438740" cy="24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92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95954" y="327799"/>
            <a:ext cx="9885938" cy="852415"/>
          </a:xfrm>
        </p:spPr>
        <p:txBody>
          <a:bodyPr>
            <a:normAutofit fontScale="25000" lnSpcReduction="20000"/>
          </a:bodyPr>
          <a:lstStyle/>
          <a:p>
            <a:r>
              <a:rPr lang="pl-PL" sz="9600" dirty="0">
                <a:solidFill>
                  <a:schemeClr val="tx1"/>
                </a:solidFill>
                <a:latin typeface="Calibri" panose="020F0502020204030204" pitchFamily="34" charset="0"/>
              </a:rPr>
              <a:t>W ramach systemu zabezpieczenia wyróżnia się następujące poziomy</a:t>
            </a:r>
          </a:p>
          <a:p>
            <a:r>
              <a:rPr lang="pl-PL" sz="9600" dirty="0">
                <a:solidFill>
                  <a:schemeClr val="tx1"/>
                </a:solidFill>
                <a:latin typeface="Calibri" panose="020F0502020204030204" pitchFamily="34" charset="0"/>
              </a:rPr>
              <a:t>(tzw. sieć szpitali):</a:t>
            </a:r>
            <a:br>
              <a:rPr lang="pl-PL" sz="13500" b="1" dirty="0">
                <a:latin typeface="Calibri" panose="020F0502020204030204" pitchFamily="34" charset="0"/>
              </a:rPr>
            </a:br>
            <a:endParaRPr lang="pl-PL" sz="13500" dirty="0">
              <a:latin typeface="Calibri" panose="020F0502020204030204" pitchFamily="34" charset="0"/>
            </a:endParaRPr>
          </a:p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552313" y="1271857"/>
            <a:ext cx="921925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bg1"/>
                </a:solidFill>
                <a:latin typeface="Calibri" panose="020F0502020204030204" pitchFamily="34" charset="0"/>
              </a:rPr>
              <a:t>szpitale ogólnopolskie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bg1"/>
                </a:solidFill>
                <a:latin typeface="Calibri" panose="020F0502020204030204" pitchFamily="34" charset="0"/>
              </a:rPr>
              <a:t>szpitale pediatryczne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szpitale onkologiczne i pulmonologiczne</a:t>
            </a:r>
          </a:p>
          <a:p>
            <a:pPr lvl="1"/>
            <a:r>
              <a:rPr lang="pl-PL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Kliniczny Szpital Wojewódzki Nr 1 w Rzeszowie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szpitale III stopnia</a:t>
            </a:r>
          </a:p>
          <a:p>
            <a:pPr lvl="1"/>
            <a:r>
              <a:rPr lang="pl-PL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Kliniczny Szpital Wojewódzki Nr 2 w Rzeszowie</a:t>
            </a:r>
          </a:p>
          <a:p>
            <a:pPr lvl="1"/>
            <a:r>
              <a:rPr lang="pl-PL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Wojewódzki Szpital w Przemyślu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szpitale II stopnia</a:t>
            </a:r>
          </a:p>
          <a:p>
            <a:pPr lvl="1"/>
            <a:r>
              <a:rPr lang="pl-PL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Kliniczny Szpital Wojewódzki Nr 1 w Rzeszowie</a:t>
            </a:r>
          </a:p>
          <a:p>
            <a:pPr lvl="1"/>
            <a:r>
              <a:rPr lang="pl-PL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Wojewódzki Szpital Podkarpacki w Krośnie</a:t>
            </a:r>
          </a:p>
          <a:p>
            <a:pPr lvl="1"/>
            <a:r>
              <a:rPr lang="pl-PL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Wojewódzki Szpital w Tarnobrzegu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bg1"/>
                </a:solidFill>
                <a:latin typeface="Calibri" panose="020F0502020204030204" pitchFamily="34" charset="0"/>
              </a:rPr>
              <a:t>szpitale I stopnia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bg1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682" y="3811436"/>
            <a:ext cx="2934419" cy="293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4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384888"/>
              </p:ext>
            </p:extLst>
          </p:nvPr>
        </p:nvGraphicFramePr>
        <p:xfrm>
          <a:off x="329607" y="1359818"/>
          <a:ext cx="11578856" cy="52122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3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5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3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69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37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56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62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250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5693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4629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7388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04589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Lp.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Podmiot leczniczy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2008 r.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2009</a:t>
                      </a:r>
                      <a:r>
                        <a:rPr lang="pl-PL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r.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2010 r.</a:t>
                      </a:r>
                    </a:p>
                  </a:txBody>
                  <a:tcPr marL="6359" marR="6359" marT="63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2011 r. 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2012 r.</a:t>
                      </a:r>
                    </a:p>
                  </a:txBody>
                  <a:tcPr marL="6359" marR="6359" marT="63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2013 r.</a:t>
                      </a:r>
                    </a:p>
                  </a:txBody>
                  <a:tcPr marL="6359" marR="6359" marT="63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2014 r.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2015 r.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2016 r.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Razem 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24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1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Kliniczny Szpital Wojewódzki Nr 1 im. Fryderyka Chopina - Rzeszów </a:t>
                      </a:r>
                      <a:endParaRPr lang="pl-PL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7 005</a:t>
                      </a:r>
                      <a:endParaRPr lang="pl-P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7 473 293</a:t>
                      </a:r>
                      <a:endParaRPr lang="pl-P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4 181 828</a:t>
                      </a:r>
                      <a:endParaRPr lang="pl-P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1 623 349</a:t>
                      </a:r>
                      <a:endParaRPr lang="pl-P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1 695 309</a:t>
                      </a:r>
                      <a:endParaRPr lang="pl-P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1 576 244</a:t>
                      </a:r>
                      <a:endParaRPr lang="pl-P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2 556 687</a:t>
                      </a:r>
                      <a:endParaRPr lang="pl-P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>
                          <a:solidFill>
                            <a:schemeClr val="bg1"/>
                          </a:solidFill>
                          <a:effectLst/>
                        </a:rPr>
                        <a:t>1 234 706</a:t>
                      </a:r>
                      <a:endParaRPr lang="pl-PL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>
                          <a:solidFill>
                            <a:schemeClr val="bg1"/>
                          </a:solidFill>
                          <a:effectLst/>
                        </a:rPr>
                        <a:t>18 729 235</a:t>
                      </a:r>
                      <a:endParaRPr lang="pl-PL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pl-PL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39 077 656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24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2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Kliniczny Szpital Wojewódzki Nr 2 im. Św. Jadwigi Królowej - Rzeszów  </a:t>
                      </a:r>
                      <a:endParaRPr lang="pl-PL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>
                          <a:solidFill>
                            <a:schemeClr val="bg1"/>
                          </a:solidFill>
                          <a:effectLst/>
                        </a:rPr>
                        <a:t>4 267 992</a:t>
                      </a:r>
                      <a:endParaRPr lang="pl-PL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>
                          <a:solidFill>
                            <a:schemeClr val="bg1"/>
                          </a:solidFill>
                          <a:effectLst/>
                        </a:rPr>
                        <a:t>10 855 312</a:t>
                      </a:r>
                      <a:endParaRPr lang="pl-PL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>
                          <a:solidFill>
                            <a:schemeClr val="bg1"/>
                          </a:solidFill>
                          <a:effectLst/>
                        </a:rPr>
                        <a:t>9 676 410</a:t>
                      </a:r>
                      <a:endParaRPr lang="pl-PL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>
                          <a:solidFill>
                            <a:schemeClr val="bg1"/>
                          </a:solidFill>
                          <a:effectLst/>
                        </a:rPr>
                        <a:t>3 512 997</a:t>
                      </a:r>
                      <a:endParaRPr lang="pl-PL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3 384 760</a:t>
                      </a:r>
                      <a:endParaRPr lang="pl-P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3 097 700</a:t>
                      </a:r>
                      <a:endParaRPr lang="pl-P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5 199 994</a:t>
                      </a:r>
                      <a:endParaRPr lang="pl-P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1 625 513</a:t>
                      </a:r>
                      <a:endParaRPr lang="pl-P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>
                          <a:solidFill>
                            <a:schemeClr val="bg1"/>
                          </a:solidFill>
                          <a:effectLst/>
                        </a:rPr>
                        <a:t>6 308 710</a:t>
                      </a:r>
                      <a:endParaRPr lang="pl-PL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pl-PL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47 929 387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1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3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Wojewódzki Szpital im. Św. Ojca Pio - Przemyśl </a:t>
                      </a:r>
                      <a:endParaRPr lang="pl-PL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2 281 859</a:t>
                      </a:r>
                      <a:endParaRPr lang="pl-P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7 276 325</a:t>
                      </a:r>
                      <a:endParaRPr lang="pl-P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4 448 158</a:t>
                      </a:r>
                      <a:endParaRPr lang="pl-P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4 091 525</a:t>
                      </a:r>
                      <a:endParaRPr lang="pl-P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>
                          <a:solidFill>
                            <a:schemeClr val="bg1"/>
                          </a:solidFill>
                          <a:effectLst/>
                        </a:rPr>
                        <a:t>3 799 376</a:t>
                      </a:r>
                      <a:endParaRPr lang="pl-PL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3 073 914</a:t>
                      </a:r>
                      <a:endParaRPr lang="pl-P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66 253</a:t>
                      </a:r>
                      <a:endParaRPr lang="pl-P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500 030</a:t>
                      </a:r>
                      <a:endParaRPr lang="pl-P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3 688 393</a:t>
                      </a:r>
                      <a:endParaRPr lang="pl-P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pl-PL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29 225 832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24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4 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Wojewódzki Szpital Podkarpacki im. Jana Pawła II  - Krosno </a:t>
                      </a:r>
                      <a:endParaRPr lang="pl-PL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>
                          <a:solidFill>
                            <a:schemeClr val="bg1"/>
                          </a:solidFill>
                          <a:effectLst/>
                        </a:rPr>
                        <a:t>3 567 098</a:t>
                      </a:r>
                      <a:endParaRPr lang="pl-PL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>
                          <a:solidFill>
                            <a:schemeClr val="bg1"/>
                          </a:solidFill>
                          <a:effectLst/>
                        </a:rPr>
                        <a:t>2 719 628</a:t>
                      </a:r>
                      <a:endParaRPr lang="pl-PL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1 752 435</a:t>
                      </a:r>
                      <a:endParaRPr lang="pl-P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3 390 522</a:t>
                      </a:r>
                      <a:endParaRPr lang="pl-P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>
                          <a:solidFill>
                            <a:schemeClr val="bg1"/>
                          </a:solidFill>
                          <a:effectLst/>
                        </a:rPr>
                        <a:t>2 636 833</a:t>
                      </a:r>
                      <a:endParaRPr lang="pl-PL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>
                          <a:solidFill>
                            <a:schemeClr val="bg1"/>
                          </a:solidFill>
                          <a:effectLst/>
                        </a:rPr>
                        <a:t>664 836</a:t>
                      </a:r>
                      <a:endParaRPr lang="pl-PL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772 354</a:t>
                      </a:r>
                      <a:endParaRPr lang="pl-P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508 970</a:t>
                      </a:r>
                      <a:endParaRPr lang="pl-P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2 445 018</a:t>
                      </a:r>
                      <a:endParaRPr lang="pl-P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pl-PL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18 457 693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24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5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Wojewódzki Szpital im. Zofii z Zamoyskich Tarnowskiej - Tarnobrzeg </a:t>
                      </a:r>
                      <a:endParaRPr lang="pl-PL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>
                          <a:solidFill>
                            <a:schemeClr val="bg1"/>
                          </a:solidFill>
                          <a:effectLst/>
                        </a:rPr>
                        <a:t>821 961</a:t>
                      </a:r>
                      <a:endParaRPr lang="pl-PL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>
                          <a:solidFill>
                            <a:schemeClr val="bg1"/>
                          </a:solidFill>
                          <a:effectLst/>
                        </a:rPr>
                        <a:t>1 799 802</a:t>
                      </a:r>
                      <a:endParaRPr lang="pl-PL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>
                          <a:solidFill>
                            <a:schemeClr val="bg1"/>
                          </a:solidFill>
                          <a:effectLst/>
                        </a:rPr>
                        <a:t>572 713</a:t>
                      </a:r>
                      <a:endParaRPr lang="pl-PL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>
                          <a:solidFill>
                            <a:schemeClr val="bg1"/>
                          </a:solidFill>
                          <a:effectLst/>
                        </a:rPr>
                        <a:t>367 281</a:t>
                      </a:r>
                      <a:endParaRPr lang="pl-PL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283 502</a:t>
                      </a:r>
                      <a:endParaRPr lang="pl-P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375 826</a:t>
                      </a:r>
                      <a:endParaRPr lang="pl-P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pl-P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615 229</a:t>
                      </a:r>
                      <a:endParaRPr lang="pl-P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1 340 386</a:t>
                      </a:r>
                      <a:endParaRPr lang="pl-P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pl-PL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6 176 701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5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6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Podkarpackie Centrum Chorób Płuc - Rzeszów </a:t>
                      </a:r>
                      <a:endParaRPr lang="pl-PL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pl-PL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>
                          <a:solidFill>
                            <a:schemeClr val="bg1"/>
                          </a:solidFill>
                          <a:effectLst/>
                        </a:rPr>
                        <a:t>179 979</a:t>
                      </a:r>
                      <a:endParaRPr lang="pl-PL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>
                          <a:solidFill>
                            <a:schemeClr val="bg1"/>
                          </a:solidFill>
                          <a:effectLst/>
                        </a:rPr>
                        <a:t>867 897</a:t>
                      </a:r>
                      <a:endParaRPr lang="pl-PL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>
                          <a:solidFill>
                            <a:schemeClr val="bg1"/>
                          </a:solidFill>
                          <a:effectLst/>
                        </a:rPr>
                        <a:t>315 631</a:t>
                      </a:r>
                      <a:endParaRPr lang="pl-PL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318 671</a:t>
                      </a:r>
                      <a:endParaRPr lang="pl-P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91 917</a:t>
                      </a:r>
                      <a:endParaRPr lang="pl-P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>
                          <a:solidFill>
                            <a:schemeClr val="bg1"/>
                          </a:solidFill>
                          <a:effectLst/>
                        </a:rPr>
                        <a:t>202 275</a:t>
                      </a:r>
                      <a:endParaRPr lang="pl-PL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5 521</a:t>
                      </a:r>
                      <a:endParaRPr lang="pl-P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pl-P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pl-PL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1 981 891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765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7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Specjalistyczny Psychiatryczny Zespół Opieki Zdrowotnej im. prof. A. Kępińskiego - Jarosław </a:t>
                      </a:r>
                      <a:endParaRPr lang="pl-PL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>
                          <a:solidFill>
                            <a:schemeClr val="bg1"/>
                          </a:solidFill>
                          <a:effectLst/>
                        </a:rPr>
                        <a:t>695 498</a:t>
                      </a:r>
                      <a:endParaRPr lang="pl-PL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>
                          <a:solidFill>
                            <a:schemeClr val="bg1"/>
                          </a:solidFill>
                          <a:effectLst/>
                        </a:rPr>
                        <a:t>157 852</a:t>
                      </a:r>
                      <a:endParaRPr lang="pl-PL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pl-PL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>
                          <a:solidFill>
                            <a:schemeClr val="bg1"/>
                          </a:solidFill>
                          <a:effectLst/>
                        </a:rPr>
                        <a:t>7 865</a:t>
                      </a:r>
                      <a:endParaRPr lang="pl-PL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13 592</a:t>
                      </a:r>
                      <a:endParaRPr lang="pl-P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4 346</a:t>
                      </a:r>
                      <a:endParaRPr lang="pl-P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18 892</a:t>
                      </a:r>
                      <a:endParaRPr lang="pl-P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15 511</a:t>
                      </a:r>
                      <a:endParaRPr lang="pl-P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2 574</a:t>
                      </a:r>
                      <a:endParaRPr lang="pl-P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pl-PL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916 130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765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8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Wojewódzki Podkarpacki Szpital Psychiatryczny im. prof. E. Brzezickiego - Żurawica </a:t>
                      </a:r>
                      <a:endParaRPr lang="pl-PL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>
                          <a:solidFill>
                            <a:schemeClr val="bg1"/>
                          </a:solidFill>
                          <a:effectLst/>
                        </a:rPr>
                        <a:t>1 325</a:t>
                      </a:r>
                      <a:endParaRPr lang="pl-PL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>
                          <a:solidFill>
                            <a:schemeClr val="bg1"/>
                          </a:solidFill>
                          <a:effectLst/>
                        </a:rPr>
                        <a:t>30 688</a:t>
                      </a:r>
                      <a:endParaRPr lang="pl-PL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pl-PL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pl-PL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pl-PL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>
                          <a:solidFill>
                            <a:schemeClr val="bg1"/>
                          </a:solidFill>
                          <a:effectLst/>
                        </a:rPr>
                        <a:t>60 788</a:t>
                      </a:r>
                      <a:endParaRPr lang="pl-PL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pl-P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pl-P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pl-PL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pl-P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pl-PL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92 801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7427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pl-PL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Razem</a:t>
                      </a:r>
                      <a:r>
                        <a:rPr lang="pl-PL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pl-PL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11 642 738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30 492 880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21 499 441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13 309 170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12 132 042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8 945 571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8 816 455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4 505 480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32 514 315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143 858 092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9" marR="6359" marT="6359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691116" y="159489"/>
            <a:ext cx="10196624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dirty="0" err="1"/>
              <a:t>Nadwykonania</a:t>
            </a:r>
            <a:r>
              <a:rPr lang="pl-PL" dirty="0"/>
              <a:t> niezapłacone przez NFZ za lata 2008-2016r.</a:t>
            </a:r>
          </a:p>
          <a:p>
            <a:pPr algn="ctr"/>
            <a:r>
              <a:rPr lang="pl-PL" dirty="0"/>
              <a:t>w szpitalach nadzorowanych przez Samorząd Województwa Podkarpackiego</a:t>
            </a:r>
          </a:p>
          <a:p>
            <a:pPr algn="ctr"/>
            <a:r>
              <a:rPr lang="pl-PL" dirty="0"/>
              <a:t>po aneksach i podpisanych ugodach sądowych</a:t>
            </a:r>
            <a:endParaRPr lang="pl-PL" dirty="0">
              <a:latin typeface="Arial" panose="020B0604020202020204" pitchFamily="34" charset="0"/>
            </a:endParaRPr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519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844473"/>
              </p:ext>
            </p:extLst>
          </p:nvPr>
        </p:nvGraphicFramePr>
        <p:xfrm>
          <a:off x="2647508" y="2020186"/>
          <a:ext cx="6677246" cy="27150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7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0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034">
                <a:tc>
                  <a:txBody>
                    <a:bodyPr/>
                    <a:lstStyle/>
                    <a:p>
                      <a:pPr lvl="0" algn="r" fontAlgn="b"/>
                      <a:r>
                        <a:rPr lang="pl-PL" sz="2000" b="0" u="none" strike="noStrike" dirty="0">
                          <a:effectLst/>
                          <a:latin typeface="Calibri" panose="020F0502020204030204" pitchFamily="34" charset="0"/>
                        </a:rPr>
                        <a:t>zobowiązania ogółem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u="none" strike="noStrike" dirty="0">
                          <a:effectLst/>
                          <a:latin typeface="Calibri" panose="020F0502020204030204" pitchFamily="34" charset="0"/>
                        </a:rPr>
                        <a:t>517 251 631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460">
                <a:tc>
                  <a:txBody>
                    <a:bodyPr/>
                    <a:lstStyle/>
                    <a:p>
                      <a:pPr lvl="1" algn="r" fontAlgn="b"/>
                      <a:r>
                        <a:rPr lang="pl-PL" sz="2000" b="0" u="none" strike="noStrike" dirty="0">
                          <a:effectLst/>
                          <a:latin typeface="Calibri" panose="020F0502020204030204" pitchFamily="34" charset="0"/>
                        </a:rPr>
                        <a:t>zobowiązania długoterminowe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u="none" strike="noStrike" dirty="0">
                          <a:effectLst/>
                          <a:latin typeface="Calibri" panose="020F0502020204030204" pitchFamily="34" charset="0"/>
                        </a:rPr>
                        <a:t>160 069 589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260">
                <a:tc>
                  <a:txBody>
                    <a:bodyPr/>
                    <a:lstStyle/>
                    <a:p>
                      <a:pPr lvl="1" algn="r" fontAlgn="b"/>
                      <a:r>
                        <a:rPr lang="pl-PL" sz="2000" b="0" u="none" strike="noStrike" dirty="0">
                          <a:effectLst/>
                          <a:latin typeface="Calibri" panose="020F0502020204030204" pitchFamily="34" charset="0"/>
                        </a:rPr>
                        <a:t>zob. krótkoterminowe z funduszami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u="none" strike="noStrike" dirty="0">
                          <a:effectLst/>
                          <a:latin typeface="Calibri" panose="020F0502020204030204" pitchFamily="34" charset="0"/>
                        </a:rPr>
                        <a:t>357 182 042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001">
                <a:tc>
                  <a:txBody>
                    <a:bodyPr/>
                    <a:lstStyle/>
                    <a:p>
                      <a:pPr lvl="1" algn="r" fontAlgn="b"/>
                      <a:r>
                        <a:rPr lang="pl-PL" sz="2000" b="0" u="none" strike="noStrike" dirty="0">
                          <a:effectLst/>
                          <a:latin typeface="Calibri" panose="020F0502020204030204" pitchFamily="34" charset="0"/>
                        </a:rPr>
                        <a:t>zobowiązania wymagalne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u="none" strike="noStrike" dirty="0">
                          <a:effectLst/>
                          <a:latin typeface="Calibri" panose="020F0502020204030204" pitchFamily="34" charset="0"/>
                        </a:rPr>
                        <a:t>114 831 602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641">
                <a:tc>
                  <a:txBody>
                    <a:bodyPr/>
                    <a:lstStyle/>
                    <a:p>
                      <a:pPr lvl="1" algn="r" fontAlgn="b"/>
                      <a:r>
                        <a:rPr lang="pl-PL" sz="2000" b="0" u="none" strike="noStrike" dirty="0">
                          <a:effectLst/>
                          <a:latin typeface="Calibri" panose="020F0502020204030204" pitchFamily="34" charset="0"/>
                        </a:rPr>
                        <a:t>strata netto 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u="none" strike="noStrike" dirty="0">
                          <a:effectLst/>
                          <a:latin typeface="Calibri" panose="020F0502020204030204" pitchFamily="34" charset="0"/>
                        </a:rPr>
                        <a:t>-47 705 522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5661">
                <a:tc>
                  <a:txBody>
                    <a:bodyPr/>
                    <a:lstStyle/>
                    <a:p>
                      <a:pPr lvl="1" algn="r" fontAlgn="b"/>
                      <a:r>
                        <a:rPr lang="pl-PL" sz="2000" b="0" u="none" strike="noStrike" dirty="0">
                          <a:effectLst/>
                          <a:latin typeface="Calibri" panose="020F0502020204030204" pitchFamily="34" charset="0"/>
                        </a:rPr>
                        <a:t>wynik finansowy skorygowany o amortyzację 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u="none" strike="noStrike" dirty="0">
                          <a:effectLst/>
                          <a:latin typeface="Calibri" panose="020F0502020204030204" pitchFamily="34" charset="0"/>
                        </a:rPr>
                        <a:t>-32 823 423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1956390" y="463919"/>
            <a:ext cx="827213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atin typeface="Calibri" panose="020F0502020204030204" pitchFamily="34" charset="0"/>
              </a:rPr>
              <a:t>Sytuacja finansowa podmiotów leczniczych</a:t>
            </a:r>
          </a:p>
          <a:p>
            <a:pPr algn="ctr"/>
            <a:r>
              <a:rPr lang="pl-PL" sz="2400" dirty="0">
                <a:latin typeface="Calibri" panose="020F0502020204030204" pitchFamily="34" charset="0"/>
              </a:rPr>
              <a:t>nadzorowanych przez Samorząd Województwa Podkarpackiego</a:t>
            </a:r>
          </a:p>
          <a:p>
            <a:pPr algn="ctr"/>
            <a:r>
              <a:rPr lang="pl-PL" sz="1400" dirty="0">
                <a:latin typeface="Calibri" panose="020F0502020204030204" pitchFamily="34" charset="0"/>
              </a:rPr>
              <a:t>(stan na 31.03.2017 r.) </a:t>
            </a:r>
            <a:endParaRPr lang="pl-PL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305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674879"/>
              </p:ext>
            </p:extLst>
          </p:nvPr>
        </p:nvGraphicFramePr>
        <p:xfrm>
          <a:off x="754910" y="1860699"/>
          <a:ext cx="10675089" cy="32748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0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6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6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68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52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195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5491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Lata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Zobowiązania ogółem z funduszami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Zobowiązania wymagalne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Wyniki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Wyniki bez kosztów amortyzacji</a:t>
                      </a:r>
                    </a:p>
                    <a:p>
                      <a:pPr algn="ctr" fontAlgn="ctr"/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(strata do pokrycia)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Koszty finansowe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90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u="none" strike="noStrike" dirty="0">
                          <a:effectLst/>
                          <a:latin typeface="Calibri" panose="020F0502020204030204" pitchFamily="34" charset="0"/>
                        </a:rPr>
                        <a:t>233 162 125,84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u="none" strike="noStrike" dirty="0">
                          <a:effectLst/>
                          <a:latin typeface="Calibri" panose="020F0502020204030204" pitchFamily="34" charset="0"/>
                        </a:rPr>
                        <a:t>49 418 033,00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u="none" strike="noStrike" dirty="0">
                          <a:effectLst/>
                          <a:latin typeface="Calibri" panose="020F0502020204030204" pitchFamily="34" charset="0"/>
                        </a:rPr>
                        <a:t>-51 889 610,95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-17 122 876,96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u="none" strike="noStrike" dirty="0">
                          <a:effectLst/>
                          <a:latin typeface="Calibri" panose="020F0502020204030204" pitchFamily="34" charset="0"/>
                        </a:rPr>
                        <a:t>8 357 452,10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90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u="none" strike="noStrike" dirty="0">
                          <a:effectLst/>
                          <a:latin typeface="Calibri" panose="020F0502020204030204" pitchFamily="34" charset="0"/>
                        </a:rPr>
                        <a:t>250 048 203,73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u="none" strike="noStrike" dirty="0">
                          <a:effectLst/>
                          <a:latin typeface="Calibri" panose="020F0502020204030204" pitchFamily="34" charset="0"/>
                        </a:rPr>
                        <a:t>59 162 304,53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u="none" strike="noStrike" dirty="0">
                          <a:effectLst/>
                          <a:latin typeface="Calibri" panose="020F0502020204030204" pitchFamily="34" charset="0"/>
                        </a:rPr>
                        <a:t>-41 309 327,36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-14 638 926,31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u="none" strike="noStrike" dirty="0">
                          <a:effectLst/>
                          <a:latin typeface="Calibri" panose="020F0502020204030204" pitchFamily="34" charset="0"/>
                        </a:rPr>
                        <a:t>9 283 725,43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90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u="none" strike="noStrike">
                          <a:effectLst/>
                          <a:latin typeface="Calibri" panose="020F0502020204030204" pitchFamily="34" charset="0"/>
                        </a:rPr>
                        <a:t>278 052 378,86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u="none" strike="noStrike" dirty="0">
                          <a:effectLst/>
                          <a:latin typeface="Calibri" panose="020F0502020204030204" pitchFamily="34" charset="0"/>
                        </a:rPr>
                        <a:t>57 535 420,55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u="none" strike="noStrike">
                          <a:effectLst/>
                          <a:latin typeface="Calibri" panose="020F0502020204030204" pitchFamily="34" charset="0"/>
                        </a:rPr>
                        <a:t>-33 523 416,07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-5 932 508,94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u="none" strike="noStrike" dirty="0">
                          <a:effectLst/>
                          <a:latin typeface="Calibri" panose="020F0502020204030204" pitchFamily="34" charset="0"/>
                        </a:rPr>
                        <a:t>11 408 508,42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90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u="none" strike="noStrike">
                          <a:effectLst/>
                          <a:latin typeface="Calibri" panose="020F0502020204030204" pitchFamily="34" charset="0"/>
                        </a:rPr>
                        <a:t>293 996 467,92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u="none" strike="noStrike" dirty="0">
                          <a:effectLst/>
                          <a:latin typeface="Calibri" panose="020F0502020204030204" pitchFamily="34" charset="0"/>
                        </a:rPr>
                        <a:t>71 828 770,22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u="none" strike="noStrike" dirty="0">
                          <a:effectLst/>
                          <a:latin typeface="Calibri" panose="020F0502020204030204" pitchFamily="34" charset="0"/>
                        </a:rPr>
                        <a:t>-36 309 218,29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-4 005 787,11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u="none" strike="noStrike" dirty="0">
                          <a:effectLst/>
                          <a:latin typeface="Calibri" panose="020F0502020204030204" pitchFamily="34" charset="0"/>
                        </a:rPr>
                        <a:t>12 336 744,86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90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u="none" strike="noStrike">
                          <a:effectLst/>
                          <a:latin typeface="Calibri" panose="020F0502020204030204" pitchFamily="34" charset="0"/>
                        </a:rPr>
                        <a:t>352 716 842,65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u="none" strike="noStrike" dirty="0">
                          <a:effectLst/>
                          <a:latin typeface="Calibri" panose="020F0502020204030204" pitchFamily="34" charset="0"/>
                        </a:rPr>
                        <a:t>84 831 946,05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u="none" strike="noStrike" dirty="0">
                          <a:effectLst/>
                          <a:latin typeface="Calibri" panose="020F0502020204030204" pitchFamily="34" charset="0"/>
                        </a:rPr>
                        <a:t>-57 088 162,42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-14 531 658,36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u="none" strike="noStrike" dirty="0">
                          <a:effectLst/>
                          <a:latin typeface="Calibri" panose="020F0502020204030204" pitchFamily="34" charset="0"/>
                        </a:rPr>
                        <a:t>12 280 471,45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885">
                <a:tc>
                  <a:txBody>
                    <a:bodyPr/>
                    <a:lstStyle/>
                    <a:p>
                      <a:pPr algn="ctr" fontAlgn="t"/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600" b="0" u="none" strike="noStrike" dirty="0">
                          <a:effectLst/>
                          <a:latin typeface="Calibri" panose="020F0502020204030204" pitchFamily="34" charset="0"/>
                        </a:rPr>
                        <a:t>425 632 953,08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600" b="0" u="none" strike="noStrike">
                          <a:effectLst/>
                          <a:latin typeface="Calibri" panose="020F0502020204030204" pitchFamily="34" charset="0"/>
                        </a:rPr>
                        <a:t>75 481 835,95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600" b="0" u="none" strike="noStrike">
                          <a:effectLst/>
                          <a:latin typeface="Calibri" panose="020F0502020204030204" pitchFamily="34" charset="0"/>
                        </a:rPr>
                        <a:t>-74 421 936,96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-28 746 865,94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u="none" strike="noStrike" dirty="0">
                          <a:effectLst/>
                          <a:latin typeface="Calibri" panose="020F0502020204030204" pitchFamily="34" charset="0"/>
                        </a:rPr>
                        <a:t>13 906 235,32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50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u="none" strike="noStrike">
                          <a:effectLst/>
                          <a:latin typeface="Calibri" panose="020F0502020204030204" pitchFamily="34" charset="0"/>
                        </a:rPr>
                        <a:t>504 712 562,23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u="none" strike="noStrike">
                          <a:effectLst/>
                          <a:latin typeface="Calibri" panose="020F0502020204030204" pitchFamily="34" charset="0"/>
                        </a:rPr>
                        <a:t>111 859 659,39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600" b="0" u="none" strike="noStrike">
                          <a:effectLst/>
                          <a:latin typeface="Calibri" panose="020F0502020204030204" pitchFamily="34" charset="0"/>
                        </a:rPr>
                        <a:t>-91 693 809,74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-41 875 113,15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u="none" strike="noStrike" dirty="0">
                          <a:effectLst/>
                          <a:latin typeface="Calibri" panose="020F0502020204030204" pitchFamily="34" charset="0"/>
                        </a:rPr>
                        <a:t>16 242 054,35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1956390" y="463919"/>
            <a:ext cx="827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atin typeface="Calibri" panose="020F0502020204030204" pitchFamily="34" charset="0"/>
              </a:rPr>
              <a:t>Wynik finansowy podmiotów leczniczych</a:t>
            </a:r>
          </a:p>
          <a:p>
            <a:pPr algn="ctr"/>
            <a:r>
              <a:rPr lang="pl-PL" sz="2400" dirty="0">
                <a:latin typeface="Calibri" panose="020F0502020204030204" pitchFamily="34" charset="0"/>
              </a:rPr>
              <a:t>nadzorowanych przez Samorząd Województwa Podkarpackiego</a:t>
            </a:r>
          </a:p>
        </p:txBody>
      </p:sp>
    </p:spTree>
    <p:extLst>
      <p:ext uri="{BB962C8B-B14F-4D97-AF65-F5344CB8AC3E}">
        <p14:creationId xmlns:p14="http://schemas.microsoft.com/office/powerpoint/2010/main" val="1286743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91916"/>
              </p:ext>
            </p:extLst>
          </p:nvPr>
        </p:nvGraphicFramePr>
        <p:xfrm>
          <a:off x="1052248" y="2026700"/>
          <a:ext cx="9123111" cy="3480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5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06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05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17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56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538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Lata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Zobowiązania</a:t>
                      </a:r>
                    </a:p>
                    <a:p>
                      <a:pPr algn="ctr" fontAlgn="ctr"/>
                      <a:r>
                        <a:rPr lang="pl-PL" sz="14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ogółem 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Zobowiązania wymagalne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Wyniki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Wyniki bez kosztów amortyzacji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Koszty finansowe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33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u="none" strike="noStrike">
                          <a:effectLst/>
                          <a:latin typeface="Calibri" panose="020F0502020204030204" pitchFamily="34" charset="0"/>
                        </a:rPr>
                        <a:t>81 615 564,49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u="none" strike="noStrike" dirty="0">
                          <a:effectLst/>
                          <a:latin typeface="Calibri" panose="020F0502020204030204" pitchFamily="34" charset="0"/>
                        </a:rPr>
                        <a:t>22 089 567,00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u="none" strike="noStrike" dirty="0">
                          <a:effectLst/>
                          <a:latin typeface="Calibri" panose="020F0502020204030204" pitchFamily="34" charset="0"/>
                        </a:rPr>
                        <a:t>-14 004 655,42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u="none" strike="noStrike" dirty="0">
                          <a:effectLst/>
                          <a:latin typeface="Calibri" panose="020F0502020204030204" pitchFamily="34" charset="0"/>
                        </a:rPr>
                        <a:t>-3 711 313,37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u="none" strike="noStrike" dirty="0">
                          <a:effectLst/>
                          <a:latin typeface="Calibri" panose="020F0502020204030204" pitchFamily="34" charset="0"/>
                        </a:rPr>
                        <a:t>2 831 000,97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33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u="none" strike="noStrike">
                          <a:effectLst/>
                          <a:latin typeface="Calibri" panose="020F0502020204030204" pitchFamily="34" charset="0"/>
                        </a:rPr>
                        <a:t>76 766 011,18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u="none" strike="noStrike" dirty="0">
                          <a:effectLst/>
                          <a:latin typeface="Calibri" panose="020F0502020204030204" pitchFamily="34" charset="0"/>
                        </a:rPr>
                        <a:t>21 426 642,00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u="none" strike="noStrike" dirty="0">
                          <a:effectLst/>
                          <a:latin typeface="Calibri" panose="020F0502020204030204" pitchFamily="34" charset="0"/>
                        </a:rPr>
                        <a:t>-16 216 527,08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u="none" strike="noStrike" dirty="0">
                          <a:effectLst/>
                          <a:latin typeface="Calibri" panose="020F0502020204030204" pitchFamily="34" charset="0"/>
                        </a:rPr>
                        <a:t>-5 480 188,06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u="none" strike="noStrike" dirty="0">
                          <a:effectLst/>
                          <a:latin typeface="Calibri" panose="020F0502020204030204" pitchFamily="34" charset="0"/>
                        </a:rPr>
                        <a:t>2 977 717,17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33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u="none" strike="noStrike">
                          <a:effectLst/>
                          <a:latin typeface="Calibri" panose="020F0502020204030204" pitchFamily="34" charset="0"/>
                        </a:rPr>
                        <a:t>91 947 198,18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u="none" strike="noStrike">
                          <a:effectLst/>
                          <a:latin typeface="Calibri" panose="020F0502020204030204" pitchFamily="34" charset="0"/>
                        </a:rPr>
                        <a:t>17 167 779,00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u="none" strike="noStrike" dirty="0">
                          <a:effectLst/>
                          <a:latin typeface="Calibri" panose="020F0502020204030204" pitchFamily="34" charset="0"/>
                        </a:rPr>
                        <a:t>-6 037 714,76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u="none" strike="noStrike" dirty="0">
                          <a:effectLst/>
                          <a:latin typeface="Calibri" panose="020F0502020204030204" pitchFamily="34" charset="0"/>
                        </a:rPr>
                        <a:t>10 687 643,85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u="none" strike="noStrike" dirty="0">
                          <a:effectLst/>
                          <a:latin typeface="Calibri" panose="020F0502020204030204" pitchFamily="34" charset="0"/>
                        </a:rPr>
                        <a:t>2 528 643,28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33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u="none" strike="noStrike" dirty="0">
                          <a:effectLst/>
                          <a:latin typeface="Calibri" panose="020F0502020204030204" pitchFamily="34" charset="0"/>
                        </a:rPr>
                        <a:t>99 100 737,75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u="none" strike="noStrike">
                          <a:effectLst/>
                          <a:latin typeface="Calibri" panose="020F0502020204030204" pitchFamily="34" charset="0"/>
                        </a:rPr>
                        <a:t>31 576 860,00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u="none" strike="noStrike" dirty="0">
                          <a:effectLst/>
                          <a:latin typeface="Calibri" panose="020F0502020204030204" pitchFamily="34" charset="0"/>
                        </a:rPr>
                        <a:t>-19 385 065,44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u="none" strike="noStrike" dirty="0">
                          <a:effectLst/>
                          <a:latin typeface="Calibri" panose="020F0502020204030204" pitchFamily="34" charset="0"/>
                        </a:rPr>
                        <a:t>-2 956 426,44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u="none" strike="noStrike" dirty="0">
                          <a:effectLst/>
                          <a:latin typeface="Calibri" panose="020F0502020204030204" pitchFamily="34" charset="0"/>
                        </a:rPr>
                        <a:t>3 949 616,67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93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u="none" strike="noStrike" dirty="0">
                          <a:effectLst/>
                          <a:latin typeface="Calibri" panose="020F0502020204030204" pitchFamily="34" charset="0"/>
                        </a:rPr>
                        <a:t>129 692 045,15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u="none" strike="noStrike">
                          <a:effectLst/>
                          <a:latin typeface="Calibri" panose="020F0502020204030204" pitchFamily="34" charset="0"/>
                        </a:rPr>
                        <a:t>42 101 056,46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u="none" strike="noStrike">
                          <a:effectLst/>
                          <a:latin typeface="Calibri" panose="020F0502020204030204" pitchFamily="34" charset="0"/>
                        </a:rPr>
                        <a:t>-21 995 360,67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u="none" strike="noStrike" dirty="0">
                          <a:effectLst/>
                          <a:latin typeface="Calibri" panose="020F0502020204030204" pitchFamily="34" charset="0"/>
                        </a:rPr>
                        <a:t>-4 414 498,76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u="none" strike="noStrike" dirty="0">
                          <a:effectLst/>
                          <a:latin typeface="Calibri" panose="020F0502020204030204" pitchFamily="34" charset="0"/>
                        </a:rPr>
                        <a:t>3 718 445,92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66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u="none" strike="noStrike" dirty="0">
                          <a:effectLst/>
                          <a:latin typeface="Calibri" panose="020F0502020204030204" pitchFamily="34" charset="0"/>
                        </a:rPr>
                        <a:t>161 261 837,80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u="none" strike="noStrike">
                          <a:effectLst/>
                          <a:latin typeface="Calibri" panose="020F0502020204030204" pitchFamily="34" charset="0"/>
                        </a:rPr>
                        <a:t>44 578 368,00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u="none" strike="noStrike">
                          <a:effectLst/>
                          <a:latin typeface="Calibri" panose="020F0502020204030204" pitchFamily="34" charset="0"/>
                        </a:rPr>
                        <a:t>-29 540 011,93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u="none" strike="noStrike" dirty="0">
                          <a:effectLst/>
                          <a:latin typeface="Calibri" panose="020F0502020204030204" pitchFamily="34" charset="0"/>
                        </a:rPr>
                        <a:t>-11 806 684,74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u="none" strike="noStrike" dirty="0">
                          <a:effectLst/>
                          <a:latin typeface="Calibri" panose="020F0502020204030204" pitchFamily="34" charset="0"/>
                        </a:rPr>
                        <a:t>5 371 780,31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66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u="none" strike="noStrike" dirty="0">
                          <a:effectLst/>
                          <a:latin typeface="Calibri" panose="020F0502020204030204" pitchFamily="34" charset="0"/>
                        </a:rPr>
                        <a:t>199 880 321,08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u="none" strike="noStrike">
                          <a:effectLst/>
                          <a:latin typeface="Calibri" panose="020F0502020204030204" pitchFamily="34" charset="0"/>
                        </a:rPr>
                        <a:t>55 657 609,98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u="none" strike="noStrike">
                          <a:effectLst/>
                          <a:latin typeface="Calibri" panose="020F0502020204030204" pitchFamily="34" charset="0"/>
                        </a:rPr>
                        <a:t>-45 288 371,86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u="none" strike="noStrike" dirty="0">
                          <a:effectLst/>
                          <a:latin typeface="Calibri" panose="020F0502020204030204" pitchFamily="34" charset="0"/>
                        </a:rPr>
                        <a:t>-27 258 459,63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u="none" strike="noStrike" dirty="0">
                          <a:effectLst/>
                          <a:latin typeface="Calibri" panose="020F0502020204030204" pitchFamily="34" charset="0"/>
                        </a:rPr>
                        <a:t>6 406 529,84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648585" y="665938"/>
            <a:ext cx="827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Calibri" panose="020F0502020204030204" pitchFamily="34" charset="0"/>
              </a:rPr>
              <a:t>Sytuacja finansowa</a:t>
            </a:r>
          </a:p>
          <a:p>
            <a:r>
              <a:rPr lang="pl-PL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Klinicznego Szpitala Wojewódzkiego Nr 2 w Rzeszowie</a:t>
            </a:r>
            <a:endParaRPr lang="pl-PL" sz="1400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317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6910" y="1629868"/>
            <a:ext cx="7403805" cy="48207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sp>
        <p:nvSpPr>
          <p:cNvPr id="3" name="pole tekstowe 2"/>
          <p:cNvSpPr txBox="1"/>
          <p:nvPr/>
        </p:nvSpPr>
        <p:spPr>
          <a:xfrm>
            <a:off x="648584" y="665937"/>
            <a:ext cx="827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Calibri" panose="020F0502020204030204" pitchFamily="34" charset="0"/>
              </a:rPr>
              <a:t>Sytuacja finansowa</a:t>
            </a:r>
          </a:p>
          <a:p>
            <a:r>
              <a:rPr lang="pl-PL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Klinicznego Szpitala Wojewódzkiego Nr 2 w Rzeszowie</a:t>
            </a:r>
            <a:endParaRPr lang="pl-PL" sz="1400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678606"/>
      </p:ext>
    </p:extLst>
  </p:cSld>
  <p:clrMapOvr>
    <a:masterClrMapping/>
  </p:clrMapOvr>
</p:sld>
</file>

<file path=ppt/theme/theme1.xml><?xml version="1.0" encoding="utf-8"?>
<a:theme xmlns:a="http://schemas.openxmlformats.org/drawingml/2006/main" name="Wycinek">
  <a:themeElements>
    <a:clrScheme name="Wycine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Wycinek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ycin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</TotalTime>
  <Words>1178</Words>
  <Application>Microsoft Office PowerPoint</Application>
  <PresentationFormat>Panoramiczny</PresentationFormat>
  <Paragraphs>328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5" baseType="lpstr">
      <vt:lpstr>Arial</vt:lpstr>
      <vt:lpstr>Arial Unicode MS</vt:lpstr>
      <vt:lpstr>Calibri</vt:lpstr>
      <vt:lpstr>Calibri Light</vt:lpstr>
      <vt:lpstr>Century Gothic</vt:lpstr>
      <vt:lpstr>Times New Roman</vt:lpstr>
      <vt:lpstr>Wingdings</vt:lpstr>
      <vt:lpstr>Wingdings 3</vt:lpstr>
      <vt:lpstr>Wycinek</vt:lpstr>
      <vt:lpstr>WOJEWÓDZKA RADA DIALOGU SPOŁECZNEGO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Połączenie przemyskich szpitali </vt:lpstr>
      <vt:lpstr>Prezentacja programu PowerPoint</vt:lpstr>
      <vt:lpstr>Prezentacja programu PowerPoint</vt:lpstr>
      <vt:lpstr> Zmiana Dyrektora w Klinicznym Szpitalu Wojewódzkim Nr 2  im. Św. Jadwigi Królowej w Rzeszowie </vt:lpstr>
      <vt:lpstr> Restrukturyzacja zadłużenia szpitali wojewódzkich 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Marzena Chwałka</dc:creator>
  <cp:lastModifiedBy>Kubaszek Urszula</cp:lastModifiedBy>
  <cp:revision>55</cp:revision>
  <cp:lastPrinted>2017-06-21T08:32:51Z</cp:lastPrinted>
  <dcterms:created xsi:type="dcterms:W3CDTF">2017-06-21T08:00:02Z</dcterms:created>
  <dcterms:modified xsi:type="dcterms:W3CDTF">2017-06-30T10:37:08Z</dcterms:modified>
</cp:coreProperties>
</file>